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Friday, January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42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Friday, January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33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Friday, January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30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Friday, January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63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Friday, January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9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Friday, January 17,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1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Friday, January 17,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8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Friday, January 17,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66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Friday, January 17,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100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Friday, January 17,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08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Friday, January 17,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82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Friday, January 17, 2025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4541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4" r:id="rId2"/>
    <p:sldLayoutId id="2147483723" r:id="rId3"/>
    <p:sldLayoutId id="2147483722" r:id="rId4"/>
    <p:sldLayoutId id="2147483721" r:id="rId5"/>
    <p:sldLayoutId id="2147483720" r:id="rId6"/>
    <p:sldLayoutId id="2147483719" r:id="rId7"/>
    <p:sldLayoutId id="2147483718" r:id="rId8"/>
    <p:sldLayoutId id="2147483717" r:id="rId9"/>
    <p:sldLayoutId id="2147483716" r:id="rId10"/>
    <p:sldLayoutId id="214748371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D31747-E381-955D-F737-446FB5CE2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D896123-1B32-4CB1-B2ED-E34BBC26B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riangular abstract background">
            <a:extLst>
              <a:ext uri="{FF2B5EF4-FFF2-40B4-BE49-F238E27FC236}">
                <a16:creationId xmlns:a16="http://schemas.microsoft.com/office/drawing/2014/main" id="{FEC0FF0A-E69E-559D-4716-A1B67C7CCAF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5"/>
          <a:stretch/>
        </p:blipFill>
        <p:spPr>
          <a:xfrm>
            <a:off x="20" y="-1"/>
            <a:ext cx="12191980" cy="685757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019FDB4D-987D-4C87-A179-9D4616AB2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9931"/>
            <a:ext cx="12191999" cy="5058137"/>
          </a:xfrm>
          <a:prstGeom prst="rect">
            <a:avLst/>
          </a:prstGeom>
          <a:gradFill flip="none" rotWithShape="1">
            <a:gsLst>
              <a:gs pos="50000">
                <a:schemeClr val="tx1">
                  <a:alpha val="30000"/>
                </a:schemeClr>
              </a:gs>
              <a:gs pos="80000">
                <a:schemeClr val="tx1">
                  <a:alpha val="15000"/>
                </a:schemeClr>
              </a:gs>
              <a:gs pos="0">
                <a:schemeClr val="tx1">
                  <a:alpha val="0"/>
                </a:schemeClr>
              </a:gs>
              <a:gs pos="20000">
                <a:schemeClr val="tx1">
                  <a:alpha val="15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55CF80-FC0D-BDDA-1D7C-49A5AA3374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534" y="504966"/>
            <a:ext cx="8952932" cy="3043213"/>
          </a:xfrm>
        </p:spPr>
        <p:txBody>
          <a:bodyPr anchor="b">
            <a:normAutofit/>
          </a:bodyPr>
          <a:lstStyle/>
          <a:p>
            <a:r>
              <a:rPr lang="en-GB" dirty="0"/>
              <a:t>AI in ethical hacking: Detecting and exploiting vulnerabilities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DE8DAC-DE9F-60B2-CFC1-FB5D6D1559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0965" y="4196504"/>
            <a:ext cx="10802470" cy="1926389"/>
          </a:xfrm>
        </p:spPr>
        <p:txBody>
          <a:bodyPr anchor="t">
            <a:noAutofit/>
          </a:bodyPr>
          <a:lstStyle/>
          <a:p>
            <a:r>
              <a:rPr lang="en-GB" sz="1800" cap="none" spc="0" dirty="0"/>
              <a:t>AI impacts cybersecurity throughout its life cycle improving automation, threat intelligence and cyber </a:t>
            </a:r>
            <a:r>
              <a:rPr lang="en-GB" sz="1800" cap="none" spc="0" dirty="0" err="1"/>
              <a:t>defense</a:t>
            </a:r>
            <a:r>
              <a:rPr lang="en-GB" sz="1800" cap="none" spc="0" dirty="0"/>
              <a:t>. AI brings challenges like adversarial attacks and the need for high-quality data, leading to its inefficiency. There is a positive influence of AI on cybersecurity, enhancing its effectiveness and resilience </a:t>
            </a:r>
            <a:r>
              <a:rPr kumimoji="0" lang="en-US" altLang="en-US" sz="1800" b="0" i="0" u="none" strike="noStrike" cap="none" spc="0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(Jada and </a:t>
            </a:r>
            <a:r>
              <a:rPr kumimoji="0" lang="en-US" altLang="en-US" sz="1800" b="0" i="0" u="none" strike="noStrike" cap="none" spc="0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Mayayise</a:t>
            </a:r>
            <a:r>
              <a:rPr kumimoji="0" lang="en-US" altLang="en-US" sz="1800" b="0" i="0" u="none" strike="noStrike" cap="none" spc="0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2023)</a:t>
            </a:r>
            <a:r>
              <a:rPr lang="en-GB" sz="1800" cap="none" spc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9252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CF1B1A9-81D7-475B-9773-FA69E2D6C2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riangular abstract background">
            <a:extLst>
              <a:ext uri="{FF2B5EF4-FFF2-40B4-BE49-F238E27FC236}">
                <a16:creationId xmlns:a16="http://schemas.microsoft.com/office/drawing/2014/main" id="{2A51E68D-A639-AA3A-A3BE-562E89B01D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25938E3-FCDD-4147-B4EC-232316751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048" y="-808"/>
            <a:ext cx="12188952" cy="3191317"/>
          </a:xfrm>
          <a:prstGeom prst="rect">
            <a:avLst/>
          </a:prstGeom>
          <a:gradFill>
            <a:gsLst>
              <a:gs pos="42000">
                <a:schemeClr val="tx1">
                  <a:alpha val="23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23FCAA-8BBE-6AC2-56B2-736E737FB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6834"/>
            <a:ext cx="9144000" cy="1304013"/>
          </a:xfrm>
        </p:spPr>
        <p:txBody>
          <a:bodyPr>
            <a:normAutofit/>
          </a:bodyPr>
          <a:lstStyle/>
          <a:p>
            <a:r>
              <a:rPr lang="en-GB" dirty="0"/>
              <a:t>Research Questions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03F7A8-3479-368C-35DE-FC59B2A42F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4306" y="1916259"/>
            <a:ext cx="9585945" cy="1215635"/>
          </a:xfrm>
        </p:spPr>
        <p:txBody>
          <a:bodyPr>
            <a:normAutofit/>
          </a:bodyPr>
          <a:lstStyle/>
          <a:p>
            <a:r>
              <a:rPr lang="en-GB" sz="1800" cap="none" spc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Q1: What AI models are effective in automating vulnerability discover during penetration tests and how do they compare to conventional methods?</a:t>
            </a:r>
            <a:endParaRPr lang="en-GB" cap="none" spc="0" dirty="0">
              <a:solidFill>
                <a:srgbClr val="FFFFFF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A75596-FA3D-4A75-A3CB-443E14CBF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372"/>
            <a:ext cx="12192000" cy="456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5FBB9B-488E-47BA-9CA3-8CC9C7D15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3574FE0-C6E5-4148-8CC5-56169A790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143856E-1F9C-4060-6758-11DF7A2D7149}"/>
              </a:ext>
            </a:extLst>
          </p:cNvPr>
          <p:cNvSpPr txBox="1">
            <a:spLocks/>
          </p:cNvSpPr>
          <p:nvPr/>
        </p:nvSpPr>
        <p:spPr>
          <a:xfrm>
            <a:off x="1600051" y="3285922"/>
            <a:ext cx="8854454" cy="1323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ctr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 cap="all" spc="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cap="none" spc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Q2: How will ethical hackers ensure that AI systems are used for penetration testing and don’t inadvertently introduce new vulnerabilities and exploits?</a:t>
            </a:r>
            <a:endParaRPr lang="en-GB" cap="none" spc="0" dirty="0">
              <a:solidFill>
                <a:srgbClr val="FFFFFF"/>
              </a:solidFill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74DA039-463C-2335-D4CD-87CB94D9BA31}"/>
              </a:ext>
            </a:extLst>
          </p:cNvPr>
          <p:cNvSpPr txBox="1">
            <a:spLocks/>
          </p:cNvSpPr>
          <p:nvPr/>
        </p:nvSpPr>
        <p:spPr>
          <a:xfrm>
            <a:off x="313765" y="4704709"/>
            <a:ext cx="11591364" cy="1695236"/>
          </a:xfrm>
          <a:prstGeom prst="rect">
            <a:avLst/>
          </a:prstGeom>
        </p:spPr>
        <p:txBody>
          <a:bodyPr vert="horz" lIns="0" tIns="0" rIns="0" bIns="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 cap="all" spc="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cap="none" spc="0" dirty="0"/>
              <a:t>Why does this matter?</a:t>
            </a:r>
          </a:p>
          <a:p>
            <a:r>
              <a:rPr lang="en-GB" cap="none" spc="0" dirty="0"/>
              <a:t>Q1: This compares and assesses how effective AI is compared to current industry standards </a:t>
            </a:r>
            <a:r>
              <a:rPr kumimoji="0" lang="en-US" altLang="en-US" sz="16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(LinkedIn, 2024)</a:t>
            </a:r>
            <a:r>
              <a:rPr lang="en-GB" cap="none" spc="0" dirty="0"/>
              <a:t>.</a:t>
            </a:r>
          </a:p>
          <a:p>
            <a:r>
              <a:rPr lang="en-GB" cap="none" spc="0" dirty="0"/>
              <a:t>Q2: This addresses AI misuse risks and the potential of new exploits and vulnerabilities </a:t>
            </a:r>
            <a:r>
              <a:rPr kumimoji="0" lang="en-US" altLang="en-US" sz="16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(Department for Science, Innovation &amp; Technology, 2024).</a:t>
            </a:r>
            <a:endParaRPr kumimoji="0" lang="en-US" altLang="en-US" sz="24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GB" cap="none" spc="0" dirty="0"/>
          </a:p>
        </p:txBody>
      </p:sp>
    </p:spTree>
    <p:extLst>
      <p:ext uri="{BB962C8B-B14F-4D97-AF65-F5344CB8AC3E}">
        <p14:creationId xmlns:p14="http://schemas.microsoft.com/office/powerpoint/2010/main" val="995479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D1F1D2-C7C8-62A2-D85B-376328DE6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CF1B1A9-81D7-475B-9773-FA69E2D6C2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riangular abstract background">
            <a:extLst>
              <a:ext uri="{FF2B5EF4-FFF2-40B4-BE49-F238E27FC236}">
                <a16:creationId xmlns:a16="http://schemas.microsoft.com/office/drawing/2014/main" id="{3FF0412B-5BD3-CB56-6DC1-566E2283EA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25938E3-FCDD-4147-B4EC-232316751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048" y="-808"/>
            <a:ext cx="12188952" cy="3191317"/>
          </a:xfrm>
          <a:prstGeom prst="rect">
            <a:avLst/>
          </a:prstGeom>
          <a:gradFill>
            <a:gsLst>
              <a:gs pos="42000">
                <a:schemeClr val="tx1">
                  <a:alpha val="23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4A6D9F-0773-ED17-B827-EEE871034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6834"/>
            <a:ext cx="9144000" cy="1304013"/>
          </a:xfrm>
        </p:spPr>
        <p:txBody>
          <a:bodyPr>
            <a:normAutofit/>
          </a:bodyPr>
          <a:lstStyle/>
          <a:p>
            <a:r>
              <a:rPr lang="en-GB" dirty="0"/>
              <a:t>Methodology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91431E-5735-581F-A020-433F92320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909" y="1900362"/>
            <a:ext cx="11084819" cy="4097026"/>
          </a:xfrm>
        </p:spPr>
        <p:txBody>
          <a:bodyPr>
            <a:normAutofit/>
          </a:bodyPr>
          <a:lstStyle/>
          <a:p>
            <a:r>
              <a:rPr lang="en-GB" sz="1800" cap="none" spc="0" dirty="0"/>
              <a:t>Research Approach: </a:t>
            </a:r>
            <a:r>
              <a:rPr lang="en-GB" sz="1800" kern="0" cap="none" spc="0" dirty="0">
                <a:latin typeface="Aptos" panose="020B0004020202020204" pitchFamily="34" charset="0"/>
                <a:cs typeface="Times New Roman" panose="02020603050405020304" pitchFamily="18" charset="0"/>
              </a:rPr>
              <a:t>Papers u</a:t>
            </a:r>
            <a:r>
              <a:rPr lang="en-GB" sz="1800" kern="0" cap="none" spc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sed will be from existing literature, case studies, trusted articles or government whitepapers.</a:t>
            </a:r>
            <a:endParaRPr lang="en-GB" sz="1800" cap="none" spc="0" dirty="0"/>
          </a:p>
          <a:p>
            <a:r>
              <a:rPr lang="en-GB" sz="1800" cap="none" spc="0" dirty="0"/>
              <a:t>Literature Review: Analysis of AI models and tools used in pen-testing such as Machine Learning, Deep learning, and Generative Adversarial Networks (GANs)</a:t>
            </a:r>
            <a:r>
              <a:rPr kumimoji="0" lang="en-US" altLang="en-US" sz="1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(Subramanian and M. </a:t>
            </a:r>
            <a:r>
              <a:rPr kumimoji="0" lang="en-US" altLang="en-US" sz="18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Chinnadurai</a:t>
            </a:r>
            <a:r>
              <a:rPr kumimoji="0" lang="en-US" altLang="en-US" sz="1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2024).</a:t>
            </a:r>
            <a:endParaRPr lang="en-GB" sz="1800" cap="none" spc="0" dirty="0"/>
          </a:p>
          <a:p>
            <a:r>
              <a:rPr lang="en-GB" sz="1800" cap="none" spc="0" dirty="0"/>
              <a:t>Simulation: Tests of AI tools vs conventional in a virtual machine</a:t>
            </a:r>
          </a:p>
          <a:p>
            <a:r>
              <a:rPr lang="en-GB" sz="1800" cap="none" spc="0" dirty="0"/>
              <a:t>Ethical Analysis: Finding frameworks that mitigate the risk of AI misuse</a:t>
            </a:r>
          </a:p>
          <a:p>
            <a:endParaRPr lang="en-GB" cap="none" dirty="0">
              <a:solidFill>
                <a:srgbClr val="FFFFFF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A75596-FA3D-4A75-A3CB-443E14CBF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372"/>
            <a:ext cx="12192000" cy="456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5FBB9B-488E-47BA-9CA3-8CC9C7D15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3574FE0-C6E5-4148-8CC5-56169A790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82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98BAA3-2A45-33E2-400C-C0D067FF1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E214C3C-79F7-50FF-1BD4-650DA94FD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riangular abstract background">
            <a:extLst>
              <a:ext uri="{FF2B5EF4-FFF2-40B4-BE49-F238E27FC236}">
                <a16:creationId xmlns:a16="http://schemas.microsoft.com/office/drawing/2014/main" id="{09DE63D2-1862-6209-4663-70D163D7AD6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42B1CFB0-6E8E-A777-5112-B95097AF0E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048" y="-808"/>
            <a:ext cx="12188952" cy="3191317"/>
          </a:xfrm>
          <a:prstGeom prst="rect">
            <a:avLst/>
          </a:prstGeom>
          <a:gradFill>
            <a:gsLst>
              <a:gs pos="42000">
                <a:schemeClr val="tx1">
                  <a:alpha val="23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24A296-301B-BEC5-D7CF-87E5994407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6834"/>
            <a:ext cx="9144000" cy="1304013"/>
          </a:xfrm>
        </p:spPr>
        <p:txBody>
          <a:bodyPr>
            <a:normAutofit/>
          </a:bodyPr>
          <a:lstStyle/>
          <a:p>
            <a:r>
              <a:rPr lang="en-GB" dirty="0"/>
              <a:t>Key findings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68910-F44F-B7DC-DE29-73E8B938E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9575" y="1900361"/>
            <a:ext cx="10775577" cy="4295165"/>
          </a:xfrm>
        </p:spPr>
        <p:txBody>
          <a:bodyPr>
            <a:noAutofit/>
          </a:bodyPr>
          <a:lstStyle/>
          <a:p>
            <a:r>
              <a:rPr lang="en-GB" sz="1800" cap="none" spc="0" dirty="0"/>
              <a:t>Answers to Q1: AI models such as Random Forests and Deep Neural Networks detect vulnerabilities faster with less false positives than conventional methods.</a:t>
            </a:r>
          </a:p>
          <a:p>
            <a:r>
              <a:rPr lang="en-US" sz="1800" cap="none" spc="0" dirty="0"/>
              <a:t>“Generating a GAN-based synthetic attack dataset, by training a GAN model on real and fake attack samples. This synthetic data can help to train web application layer defensive devices, such Web Application Firewalls (WAFs), against sophisticated attacks, like APT” </a:t>
            </a:r>
            <a:r>
              <a:rPr lang="en-US" altLang="en-US" sz="1800" cap="none" spc="0" dirty="0"/>
              <a:t>(Chowdhary, Jha and Zhao, 2023)</a:t>
            </a:r>
            <a:endParaRPr lang="en-GB" sz="1800" cap="none" spc="0" dirty="0"/>
          </a:p>
          <a:p>
            <a:r>
              <a:rPr lang="en-GB" sz="1800" cap="none" spc="0" dirty="0"/>
              <a:t>Answers to Q2: Validation and verification of AI models before they get released, ensure ethical and legal standards are adhered to, and implementing human oversight of AI to protect against reputational damage. </a:t>
            </a:r>
            <a:r>
              <a:rPr kumimoji="0" lang="en-US" altLang="en-US" sz="1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(Fernández </a:t>
            </a:r>
            <a:r>
              <a:rPr kumimoji="0" lang="en-US" altLang="en-US" sz="18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Peñalver</a:t>
            </a:r>
            <a:r>
              <a:rPr kumimoji="0" lang="en-US" altLang="en-US" sz="1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2024)</a:t>
            </a:r>
            <a:endParaRPr kumimoji="0" lang="en-US" altLang="en-US" sz="2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GB" sz="1800" cap="none" spc="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A479605-3F4A-D9BE-2A90-21A6369F5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372"/>
            <a:ext cx="12192000" cy="456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A542955-7D22-AAF6-48AC-EAA54A6455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D1A06C7-3A62-860B-F2AC-63339631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09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B48372-014D-B417-FB85-7A1519EAA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9E5CCF1-0CD6-415D-7A0C-5A31B23F28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riangular abstract background">
            <a:extLst>
              <a:ext uri="{FF2B5EF4-FFF2-40B4-BE49-F238E27FC236}">
                <a16:creationId xmlns:a16="http://schemas.microsoft.com/office/drawing/2014/main" id="{9C76B979-A8F5-8F19-F89B-544B4F9C1B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F17B20B3-E1D1-A21C-78C5-B8FDB762B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048" y="-808"/>
            <a:ext cx="12188952" cy="3191317"/>
          </a:xfrm>
          <a:prstGeom prst="rect">
            <a:avLst/>
          </a:prstGeom>
          <a:gradFill>
            <a:gsLst>
              <a:gs pos="42000">
                <a:schemeClr val="tx1">
                  <a:alpha val="23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A82DFE-B0EC-1B2F-556B-3E32D692AD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6834"/>
            <a:ext cx="9144000" cy="1304013"/>
          </a:xfrm>
        </p:spPr>
        <p:txBody>
          <a:bodyPr>
            <a:normAutofit/>
          </a:bodyPr>
          <a:lstStyle/>
          <a:p>
            <a:r>
              <a:rPr lang="en-GB" dirty="0"/>
              <a:t>Importance of findings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D7112B-D0DA-F49C-ECA7-FD4832D013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0918" y="1900362"/>
            <a:ext cx="9601200" cy="3819120"/>
          </a:xfrm>
        </p:spPr>
        <p:txBody>
          <a:bodyPr>
            <a:normAutofit lnSpcReduction="10000"/>
          </a:bodyPr>
          <a:lstStyle/>
          <a:p>
            <a:r>
              <a:rPr lang="en-GB" sz="2000" cap="none" spc="0" dirty="0"/>
              <a:t>Why it matters: Research findings can help enhance the effectiveness of pen-testing.</a:t>
            </a:r>
          </a:p>
          <a:p>
            <a:r>
              <a:rPr lang="en-GB" sz="2000" cap="none" spc="0" dirty="0"/>
              <a:t>Showcases current and future risks of AI misuse and the need for proactive mitigation.</a:t>
            </a:r>
          </a:p>
          <a:p>
            <a:endParaRPr lang="en-GB" sz="2000" cap="none" dirty="0"/>
          </a:p>
          <a:p>
            <a:r>
              <a:rPr lang="en-GB" sz="2000" cap="none" spc="0" dirty="0"/>
              <a:t>Broader Impact: “</a:t>
            </a:r>
            <a:r>
              <a:rPr lang="en-US" sz="2000" cap="none" spc="0" dirty="0"/>
              <a:t>By leveraging AI responsibly, ethical hackers can significantly improve an organization's security posture while addressing the complex ethical landscape of modern cybersecurity” </a:t>
            </a:r>
            <a:r>
              <a:rPr kumimoji="0" lang="en-US" altLang="en-US" sz="20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(Pradeep </a:t>
            </a:r>
            <a:r>
              <a:rPr kumimoji="0" lang="en-US" altLang="en-US" sz="20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Sambamurthy</a:t>
            </a:r>
            <a:r>
              <a:rPr kumimoji="0" lang="en-US" altLang="en-US" sz="20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2024).</a:t>
            </a:r>
            <a:endParaRPr kumimoji="0" lang="en-US" altLang="en-US" sz="20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GB" cap="none" spc="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BA52D3D-1575-6923-093A-59E3E3FB9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372"/>
            <a:ext cx="12192000" cy="456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84C7DB-867C-D3CD-5170-B61D2FDD4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7EF9190-AEA2-F104-A8CA-06AE96BF3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63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5BFBB2-FD8F-7625-AB32-832697B4E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68272F9-2EE1-392C-85CB-04A46FE3D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riangular abstract background">
            <a:extLst>
              <a:ext uri="{FF2B5EF4-FFF2-40B4-BE49-F238E27FC236}">
                <a16:creationId xmlns:a16="http://schemas.microsoft.com/office/drawing/2014/main" id="{3B98B39A-C722-9569-4F3E-A49EC57BAE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2506C16-0BF5-652A-46A7-914EC4A0BB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048" y="-808"/>
            <a:ext cx="12188952" cy="3191317"/>
          </a:xfrm>
          <a:prstGeom prst="rect">
            <a:avLst/>
          </a:prstGeom>
          <a:gradFill>
            <a:gsLst>
              <a:gs pos="42000">
                <a:schemeClr val="tx1">
                  <a:alpha val="23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BB0592-CF5D-B4DB-9A19-54506592D4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6834"/>
            <a:ext cx="9144000" cy="1304013"/>
          </a:xfrm>
        </p:spPr>
        <p:txBody>
          <a:bodyPr>
            <a:normAutofit/>
          </a:bodyPr>
          <a:lstStyle/>
          <a:p>
            <a:r>
              <a:rPr lang="en-GB" dirty="0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B8231A-9BD2-0431-2F9A-A37B1371D5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7823" y="1990008"/>
            <a:ext cx="9816354" cy="4061167"/>
          </a:xfrm>
        </p:spPr>
        <p:txBody>
          <a:bodyPr>
            <a:normAutofit lnSpcReduction="10000"/>
          </a:bodyPr>
          <a:lstStyle/>
          <a:p>
            <a:r>
              <a:rPr lang="en-US" sz="1800" cap="none" spc="0" dirty="0"/>
              <a:t>“Incorporating AI solutions into </a:t>
            </a:r>
            <a:r>
              <a:rPr lang="en-US" sz="1800" cap="none" spc="0" dirty="0" err="1"/>
              <a:t>organisational</a:t>
            </a:r>
            <a:r>
              <a:rPr lang="en-US" sz="1800" cap="none" spc="0" dirty="0"/>
              <a:t> cybersecurity has a predominantly beneficial effect. Essentially, AI usage offers an effective, advanced, and heightened level of cyber protection.” </a:t>
            </a:r>
            <a:r>
              <a:rPr kumimoji="0" lang="en-US" altLang="en-US" sz="1800" b="0" i="0" u="none" strike="noStrike" cap="none" spc="0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(Jada and </a:t>
            </a:r>
            <a:r>
              <a:rPr kumimoji="0" lang="en-US" altLang="en-US" sz="1800" b="0" i="0" u="none" strike="noStrike" cap="none" spc="0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Mayayise</a:t>
            </a:r>
            <a:r>
              <a:rPr kumimoji="0" lang="en-US" altLang="en-US" sz="1800" b="0" i="0" u="none" strike="noStrike" cap="none" spc="0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2023)</a:t>
            </a:r>
          </a:p>
          <a:p>
            <a:r>
              <a:rPr lang="en-GB" altLang="en-US" sz="1800" cap="none" spc="0" dirty="0"/>
              <a:t>AI models such as GANs and DNNs improve speed and accuracy of vulnerability detection </a:t>
            </a:r>
            <a:r>
              <a:rPr lang="en-GB" altLang="en-US" sz="1800" cap="none" spc="0" dirty="0" err="1"/>
              <a:t>incomparison</a:t>
            </a:r>
            <a:r>
              <a:rPr lang="en-GB" altLang="en-US" sz="1800" cap="none" spc="0" dirty="0"/>
              <a:t> to conventional methods. Combining human input and expertise with AI tools will show greater results than just AI by itself </a:t>
            </a:r>
            <a:r>
              <a:rPr kumimoji="0" lang="en-US" altLang="en-US" sz="1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(Lim et al., 2024)</a:t>
            </a:r>
            <a:r>
              <a:rPr lang="en-GB" altLang="en-US" sz="1800" cap="none" spc="0" dirty="0"/>
              <a:t>.</a:t>
            </a:r>
          </a:p>
          <a:p>
            <a:r>
              <a:rPr lang="en-GB" altLang="en-US" sz="1800" cap="none" spc="0" dirty="0"/>
              <a:t>AI systems introduce new risks and ethical issues that are extensive.</a:t>
            </a:r>
          </a:p>
          <a:p>
            <a:r>
              <a:rPr lang="en-GB" altLang="en-US" sz="1800" cap="none" spc="0" dirty="0"/>
              <a:t>AI is a very useful tool and has many use cases in ethical hacking. However, needs to follow rules and regulations to prevent misuse and maintain trust </a:t>
            </a:r>
            <a:r>
              <a:rPr lang="en-US" altLang="en-US" cap="none" spc="0" dirty="0"/>
              <a:t>(Díaz-</a:t>
            </a:r>
            <a:r>
              <a:rPr lang="en-US" altLang="en-US" cap="none" spc="0" dirty="0" err="1"/>
              <a:t>rodríguez</a:t>
            </a:r>
            <a:r>
              <a:rPr lang="en-US" altLang="en-US" cap="none" spc="0" dirty="0"/>
              <a:t> Et Al., 2023)</a:t>
            </a:r>
            <a:r>
              <a:rPr lang="en-GB" altLang="en-US" cap="none" spc="0" dirty="0"/>
              <a:t>.</a:t>
            </a:r>
          </a:p>
          <a:p>
            <a:endParaRPr lang="en-US" altLang="en-US" cap="none" spc="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AD8D3C6-0BEC-5DF1-8025-9F9B9BB25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372"/>
            <a:ext cx="12192000" cy="456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9CAF41D-74B8-B57F-5FBF-376CA5DB3F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E8D3732-A6AF-4223-0885-A604E85A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00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FBD25C-3CB3-30B2-1AF2-BA9737E1A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B42E42E-AC55-DEF3-89A5-C777D2117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riangular abstract background">
            <a:extLst>
              <a:ext uri="{FF2B5EF4-FFF2-40B4-BE49-F238E27FC236}">
                <a16:creationId xmlns:a16="http://schemas.microsoft.com/office/drawing/2014/main" id="{BCA0405C-CD4E-E2E2-3E39-E417304CBF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F55C4663-B50C-6208-474D-7482D1150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048" y="-808"/>
            <a:ext cx="12188952" cy="3191317"/>
          </a:xfrm>
          <a:prstGeom prst="rect">
            <a:avLst/>
          </a:prstGeom>
          <a:gradFill>
            <a:gsLst>
              <a:gs pos="42000">
                <a:schemeClr val="tx1">
                  <a:alpha val="23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643291-F869-30A8-2851-C401081CCE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6834"/>
            <a:ext cx="9144000" cy="1304013"/>
          </a:xfrm>
        </p:spPr>
        <p:txBody>
          <a:bodyPr>
            <a:normAutofit/>
          </a:bodyPr>
          <a:lstStyle/>
          <a:p>
            <a:r>
              <a:rPr lang="en-GB" dirty="0"/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AC0D81-EE30-9A1E-D1BC-1906DE2BA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42268" y="1900362"/>
            <a:ext cx="7569642" cy="890545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Fire away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A9924A0-A20F-7903-FA0F-24525FB0B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372"/>
            <a:ext cx="12192000" cy="456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8190852-18CF-076F-EC53-FBB36199A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C2437EE-4002-C8E3-7753-00113D2720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564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7853A1-1047-BCA8-831B-A48555A4D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22A7418-2842-FBA6-4789-964ABE881A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riangular abstract background">
            <a:extLst>
              <a:ext uri="{FF2B5EF4-FFF2-40B4-BE49-F238E27FC236}">
                <a16:creationId xmlns:a16="http://schemas.microsoft.com/office/drawing/2014/main" id="{4AC0009F-52B9-DECE-6976-C9380446819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1C5E9E44-6C91-0757-7669-AF19EB0FC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048" y="-808"/>
            <a:ext cx="12188952" cy="3191317"/>
          </a:xfrm>
          <a:prstGeom prst="rect">
            <a:avLst/>
          </a:prstGeom>
          <a:gradFill>
            <a:gsLst>
              <a:gs pos="42000">
                <a:schemeClr val="tx1">
                  <a:alpha val="23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4A6115-5B9F-45C1-39B1-3B58A71CB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6834"/>
            <a:ext cx="9144000" cy="684437"/>
          </a:xfrm>
        </p:spPr>
        <p:txBody>
          <a:bodyPr>
            <a:normAutofit/>
          </a:bodyPr>
          <a:lstStyle/>
          <a:p>
            <a:r>
              <a:rPr lang="en-GB" dirty="0"/>
              <a:t>References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B3A7750-D7B2-FE00-EF11-0E545673A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372"/>
            <a:ext cx="12192000" cy="456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822685F-1040-653D-115A-3D3B5382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6A3A547-291E-AC9E-11FD-F28780EF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3077D62-EF5B-6F35-6AF3-866EC24892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13765" y="1443909"/>
            <a:ext cx="11663082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Chowdhary, A., Jha, K. and Zhao, M. (2023). Generative Adversarial Network (GAN)-Based Autonomous Penetration Testing for Web Applications. </a:t>
            </a:r>
            <a:r>
              <a:rPr kumimoji="0" lang="en-US" altLang="en-US" sz="1200" b="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Sensors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[online] 23(18), p.8014. </a:t>
            </a:r>
            <a:r>
              <a:rPr kumimoji="0" lang="en-US" altLang="en-US" sz="12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doi:https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://doi.org/10.3390/s23188014.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Department for Science, Innovation &amp; Technology (2024). </a:t>
            </a:r>
            <a:r>
              <a:rPr kumimoji="0" lang="en-US" altLang="en-US" sz="1200" b="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Cyber security risks to artificial intelligence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[online] GOV.UK. Available at: https://www.gov.uk/government/publications/research-on-the-cyber-security-of-ai/cyber-security-risks-to-artificial-intelligence [Accessed 16 Jan. 2025].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Díaz-Rodríguez, N., Del Ser, J., </a:t>
            </a:r>
            <a:r>
              <a:rPr kumimoji="0" lang="en-US" altLang="en-US" sz="12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Coeckelbergh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M., López de Prado, M., Herrera-</a:t>
            </a:r>
            <a:r>
              <a:rPr kumimoji="0" lang="en-US" altLang="en-US" sz="12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Viedma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E. and Herrera, F. (2023). Connecting the dots in trustworthy Artificial Intelligence: From AI principles, ethics, and key requirements to responsible AI systems and regulation. </a:t>
            </a:r>
            <a:r>
              <a:rPr kumimoji="0" lang="en-US" altLang="en-US" sz="1200" b="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Information Fusion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[online] 99(101896), p.101896. Available at: https://www.sciencedirect.com/science/article/pii/S1566253523002129 [Accessed 17 Jan. 2025].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Fernández </a:t>
            </a:r>
            <a:r>
              <a:rPr kumimoji="0" lang="en-US" altLang="en-US" sz="12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Peñalver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M. (2024). </a:t>
            </a:r>
            <a:r>
              <a:rPr kumimoji="0" lang="en-US" altLang="en-US" sz="1200" b="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Keeping AI in Check: The Critical Role of Human Agency and Oversight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[online] www.nemko.com. Available at: https://www.nemko.com/blog/keeping-ai-in-check-the-critical-role-of-human-agency-and-oversight [Accessed 17 Jan. 2025].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Jada, I. and </a:t>
            </a:r>
            <a:r>
              <a:rPr kumimoji="0" lang="en-US" altLang="en-US" sz="12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Mayayise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T.O. (2023). The impact of artificial intelligence on </a:t>
            </a:r>
            <a:r>
              <a:rPr kumimoji="0" lang="en-US" altLang="en-US" sz="12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organisational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cyber security: An outcome of a systematic literature review. </a:t>
            </a:r>
            <a:r>
              <a:rPr kumimoji="0" lang="en-US" altLang="en-US" sz="1200" b="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and Information Management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[online] 8(2), pp.100063–100063. </a:t>
            </a:r>
            <a:r>
              <a:rPr kumimoji="0" lang="en-US" altLang="en-US" sz="12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doi:https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://doi.org/10.1016/j.dim.2023.100063.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Lim, W., Yong, K.S.C., Lau, B.T. and Tan, C.C.L. (2024). Future of generative adversarial networks (GAN) for anomaly detection in network security: A review. </a:t>
            </a:r>
            <a:r>
              <a:rPr kumimoji="0" lang="en-US" altLang="en-US" sz="1200" b="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Computers &amp; Security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[online] 139(2), p.103733. </a:t>
            </a:r>
            <a:r>
              <a:rPr kumimoji="0" lang="en-US" altLang="en-US" sz="12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doi:https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://doi.org/10.1016/j.cose.2024.103733.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LinkedIn (2024). </a:t>
            </a:r>
            <a:r>
              <a:rPr kumimoji="0" lang="en-US" altLang="en-US" sz="1200" b="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Here’s how you can measure your performance as an AI professional against industry standards.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[online] Linkedin.com. Available at: https://www.linkedin.com/advice/3/heres-how-you-can-measure-your-performance-fqgte [Accessed 16 Jan. 2025].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Pradeep </a:t>
            </a:r>
            <a:r>
              <a:rPr kumimoji="0" lang="en-US" altLang="en-US" sz="12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Sambamurthy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(2024). </a:t>
            </a:r>
            <a:r>
              <a:rPr kumimoji="0" lang="en-US" altLang="en-US" sz="1200" b="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Integration of Artificial Intelligence in Ethical Hacking: Revolutionizing Cybersecurity Predictive Analytics ******************************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[online] ResearchGate. Available at: https://www.researchgate.net/publication/383398507_The_Integration_of_Artificial_Intelligence_in_Ethical_Hacking_Revolutionizing_Cybersecurity_Predictive_Analytics [Accessed 16 Jan. 2025].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Subramanian, G. and M. </a:t>
            </a:r>
            <a:r>
              <a:rPr kumimoji="0" lang="en-US" altLang="en-US" sz="12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Chinnadurai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(2024). Hybrid quantum enhanced federated learning for cyber attack detection. </a:t>
            </a:r>
            <a:r>
              <a:rPr kumimoji="0" lang="en-US" altLang="en-US" sz="1200" b="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Scientific Reports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[online] 14(1). </a:t>
            </a:r>
            <a:r>
              <a:rPr kumimoji="0" lang="en-US" altLang="en-US" sz="12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doi:https</a:t>
            </a:r>
            <a:r>
              <a:rPr kumimoji="0" lang="en-US" alt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://doi.org/10.1038/s41598-024-83682-z.</a:t>
            </a:r>
            <a:endParaRPr kumimoji="0" lang="en-US" altLang="en-US" sz="1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921060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RegularSeed_2SEEDS">
      <a:dk1>
        <a:srgbClr val="000000"/>
      </a:dk1>
      <a:lt1>
        <a:srgbClr val="FFFFFF"/>
      </a:lt1>
      <a:dk2>
        <a:srgbClr val="3D2229"/>
      </a:dk2>
      <a:lt2>
        <a:srgbClr val="E2E5E8"/>
      </a:lt2>
      <a:accent1>
        <a:srgbClr val="D56A17"/>
      </a:accent1>
      <a:accent2>
        <a:srgbClr val="E72D29"/>
      </a:accent2>
      <a:accent3>
        <a:srgbClr val="B8A221"/>
      </a:accent3>
      <a:accent4>
        <a:srgbClr val="14B4A3"/>
      </a:accent4>
      <a:accent5>
        <a:srgbClr val="29ADE7"/>
      </a:accent5>
      <a:accent6>
        <a:srgbClr val="174CD5"/>
      </a:accent6>
      <a:hlink>
        <a:srgbClr val="3F87BF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363</TotalTime>
  <Words>1120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Avenir Next LT Pro</vt:lpstr>
      <vt:lpstr>Times New Roman</vt:lpstr>
      <vt:lpstr>GradientRiseVTI</vt:lpstr>
      <vt:lpstr>AI in ethical hacking: Detecting and exploiting vulnerabilities</vt:lpstr>
      <vt:lpstr>Research Questions</vt:lpstr>
      <vt:lpstr>Methodology</vt:lpstr>
      <vt:lpstr>Key findings</vt:lpstr>
      <vt:lpstr>Importance of findings</vt:lpstr>
      <vt:lpstr>Conclusion</vt:lpstr>
      <vt:lpstr>Q &amp; A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ARCHIE COOK</dc:creator>
  <cp:lastModifiedBy>Archie Cook</cp:lastModifiedBy>
  <cp:revision>15</cp:revision>
  <dcterms:created xsi:type="dcterms:W3CDTF">2025-01-10T11:08:40Z</dcterms:created>
  <dcterms:modified xsi:type="dcterms:W3CDTF">2025-01-17T12:07:59Z</dcterms:modified>
</cp:coreProperties>
</file>